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327" r:id="rId2"/>
    <p:sldId id="328" r:id="rId3"/>
    <p:sldId id="257" r:id="rId4"/>
    <p:sldId id="267" r:id="rId5"/>
    <p:sldId id="321" r:id="rId6"/>
    <p:sldId id="258" r:id="rId7"/>
    <p:sldId id="323" r:id="rId8"/>
    <p:sldId id="259" r:id="rId9"/>
    <p:sldId id="260" r:id="rId10"/>
    <p:sldId id="261" r:id="rId11"/>
    <p:sldId id="268" r:id="rId12"/>
    <p:sldId id="269" r:id="rId13"/>
    <p:sldId id="262" r:id="rId14"/>
    <p:sldId id="304" r:id="rId15"/>
    <p:sldId id="305" r:id="rId16"/>
    <p:sldId id="263" r:id="rId17"/>
    <p:sldId id="264" r:id="rId18"/>
    <p:sldId id="265" r:id="rId19"/>
    <p:sldId id="266" r:id="rId20"/>
    <p:sldId id="270" r:id="rId21"/>
    <p:sldId id="271" r:id="rId22"/>
    <p:sldId id="274" r:id="rId23"/>
    <p:sldId id="272" r:id="rId24"/>
    <p:sldId id="275" r:id="rId25"/>
    <p:sldId id="313" r:id="rId26"/>
    <p:sldId id="276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277" r:id="rId35"/>
    <p:sldId id="332" r:id="rId36"/>
    <p:sldId id="329" r:id="rId37"/>
    <p:sldId id="331" r:id="rId38"/>
    <p:sldId id="330" r:id="rId39"/>
    <p:sldId id="32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E9FE4-547C-4480-8566-880A53C63A91}" type="datetimeFigureOut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298EE-AC79-4514-9C93-0043448C14DE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0418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272C-571C-4747-A70C-E22F9E7C29B7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22CB2-0D83-4B9E-93D2-B522DCCA3315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272CF-DE12-4882-BCA5-9CD566F8484F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A1DC-38BE-4ECC-8EA9-40A4375F91FC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18A5A-3CFF-4C75-BE5F-D37CB7194646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C0E0A-56CB-4B6F-9C12-16595C0C3C18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EDED7-7EE9-41A1-B344-B2BF99387A67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B902F-BFA7-4DF4-A0FF-BFE9029012A2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6A74-6DCB-4F61-841E-49B1E9B21748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B9497-03FE-447A-8B2C-7FBD70D8C72A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73EEE-A281-47B4-AD11-2271820A865D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9D198EA-430C-4D32-9F44-79ECD02E0B40}" type="datetime1">
              <a:rPr lang="en-US" smtClean="0"/>
              <a:pPr/>
              <a:t>4/18/2023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9B8537-3158-4CF0-937D-35E2FD8B7D24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>
            <a:extLst>
              <a:ext uri="{FF2B5EF4-FFF2-40B4-BE49-F238E27FC236}">
                <a16:creationId xmlns="" xmlns:a16="http://schemas.microsoft.com/office/drawing/2014/main" id="{FEC458BF-6FBC-9ECE-C74F-1E3903758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1146175"/>
            <a:ext cx="77390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100" b="1">
                <a:latin typeface="Book Antiqua" panose="02040602050305030304" pitchFamily="18" charset="0"/>
              </a:rPr>
              <a:t>RUNGTA COLLEGE OF DENTAL SCIENCES &amp; RESEARCH </a:t>
            </a:r>
          </a:p>
        </p:txBody>
      </p:sp>
      <p:sp>
        <p:nvSpPr>
          <p:cNvPr id="3075" name="TextBox 3">
            <a:extLst>
              <a:ext uri="{FF2B5EF4-FFF2-40B4-BE49-F238E27FC236}">
                <a16:creationId xmlns="" xmlns:a16="http://schemas.microsoft.com/office/drawing/2014/main" id="{C2EA3D2C-C917-5EEB-F7D7-6FE9D42A0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747963"/>
            <a:ext cx="9355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latin typeface="Book Antiqua" panose="02040602050305030304" pitchFamily="18" charset="0"/>
              </a:rPr>
              <a:t>TITLE OF THE TOPIC: ENDODONTIC EMERGENCY</a:t>
            </a:r>
          </a:p>
        </p:txBody>
      </p:sp>
      <p:sp>
        <p:nvSpPr>
          <p:cNvPr id="3076" name="TextBox 5">
            <a:extLst>
              <a:ext uri="{FF2B5EF4-FFF2-40B4-BE49-F238E27FC236}">
                <a16:creationId xmlns="" xmlns:a16="http://schemas.microsoft.com/office/drawing/2014/main" id="{CF76C363-BB50-DE11-C5AB-F98B174EF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345113"/>
            <a:ext cx="85455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100" b="1">
                <a:latin typeface="Book Antiqua" panose="02040602050305030304" pitchFamily="18" charset="0"/>
              </a:rPr>
              <a:t>DEPARTMENT OF CONSERVATIVE DENTISTRY AND ENDODONTICS </a:t>
            </a:r>
          </a:p>
        </p:txBody>
      </p:sp>
      <p:pic>
        <p:nvPicPr>
          <p:cNvPr id="3077" name="Picture 6">
            <a:extLst>
              <a:ext uri="{FF2B5EF4-FFF2-40B4-BE49-F238E27FC236}">
                <a16:creationId xmlns="" xmlns:a16="http://schemas.microsoft.com/office/drawing/2014/main" id="{F2359EB6-826F-0D7F-C347-1EA7B841D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1" r="15781"/>
          <a:stretch>
            <a:fillRect/>
          </a:stretch>
        </p:blipFill>
        <p:spPr bwMode="auto">
          <a:xfrm>
            <a:off x="0" y="-19050"/>
            <a:ext cx="1563688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Slide Number Placeholder 1">
            <a:extLst>
              <a:ext uri="{FF2B5EF4-FFF2-40B4-BE49-F238E27FC236}">
                <a16:creationId xmlns="" xmlns:a16="http://schemas.microsoft.com/office/drawing/2014/main" id="{6E08F76A-A7BE-060A-A8D8-89618D57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7C5273-E89A-40DD-93ED-8CD7FA0AFB0E}" type="slidenum">
              <a:rPr lang="en-US" altLang="en-US" sz="1400"/>
              <a:pPr/>
              <a:t>1</a:t>
            </a:fld>
            <a:endParaRPr lang="en-US" alt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80690"/>
          </a:xfrm>
        </p:spPr>
        <p:txBody>
          <a:bodyPr/>
          <a:lstStyle/>
          <a:p>
            <a:pPr>
              <a:buNone/>
            </a:pPr>
            <a:r>
              <a:rPr lang="en-IN" b="1" dirty="0"/>
              <a:t>DEVELOPMENT OF A SYSTEM</a:t>
            </a:r>
            <a:endParaRPr lang="en-IN" dirty="0"/>
          </a:p>
          <a:p>
            <a:pPr>
              <a:buNone/>
            </a:pPr>
            <a:endParaRPr lang="en-I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8501122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10</a:t>
            </a:fld>
            <a:endParaRPr lang="en-I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System of diagnosis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Medical and dental histories</a:t>
            </a:r>
          </a:p>
          <a:p>
            <a:r>
              <a:rPr lang="en-US" dirty="0"/>
              <a:t>Subjective examination</a:t>
            </a:r>
          </a:p>
          <a:p>
            <a:r>
              <a:rPr lang="en-US" dirty="0"/>
              <a:t>Objective examination</a:t>
            </a:r>
          </a:p>
          <a:p>
            <a:r>
              <a:rPr lang="en-US" dirty="0"/>
              <a:t>Periodontal examination</a:t>
            </a:r>
          </a:p>
          <a:p>
            <a:r>
              <a:rPr lang="en-US" dirty="0"/>
              <a:t>Radiographic examination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11</a:t>
            </a:fld>
            <a:endParaRPr lang="en-IN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Dental considerations 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Stress reduction protocol</a:t>
            </a:r>
          </a:p>
          <a:p>
            <a:r>
              <a:rPr lang="en-US" dirty="0"/>
              <a:t>Maintain normal dietary habits</a:t>
            </a:r>
          </a:p>
          <a:p>
            <a:r>
              <a:rPr lang="en-US" dirty="0"/>
              <a:t>Schedule dental appointments earlier in the day</a:t>
            </a:r>
          </a:p>
          <a:p>
            <a:r>
              <a:rPr lang="en-US" dirty="0"/>
              <a:t>Use appropriate local anesthetics</a:t>
            </a:r>
          </a:p>
          <a:p>
            <a:r>
              <a:rPr lang="en-US" dirty="0"/>
              <a:t>Antibiotic coverage is recommended</a:t>
            </a:r>
          </a:p>
          <a:p>
            <a:r>
              <a:rPr lang="en-US" dirty="0"/>
              <a:t>Treatment planning</a:t>
            </a:r>
          </a:p>
          <a:p>
            <a:r>
              <a:rPr lang="en-US" dirty="0"/>
              <a:t>Patient management</a:t>
            </a:r>
          </a:p>
          <a:p>
            <a:endParaRPr lang="en-US" dirty="0"/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12</a:t>
            </a:fld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/>
              <a:t>TREATMENT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N" b="1" dirty="0">
                <a:solidFill>
                  <a:schemeClr val="accent6">
                    <a:lumMod val="50000"/>
                  </a:schemeClr>
                </a:solidFill>
              </a:rPr>
              <a:t>1.PRETREATMENT EMERGENCIES</a:t>
            </a:r>
          </a:p>
          <a:p>
            <a:pPr>
              <a:buNone/>
            </a:pPr>
            <a:r>
              <a:rPr lang="en-IN" dirty="0"/>
              <a:t>  These emergencies require a</a:t>
            </a:r>
          </a:p>
          <a:p>
            <a:pPr>
              <a:buNone/>
            </a:pPr>
            <a:r>
              <a:rPr lang="en-IN" dirty="0"/>
              <a:t> </a:t>
            </a:r>
          </a:p>
          <a:p>
            <a:pPr>
              <a:buNone/>
            </a:pPr>
            <a:r>
              <a:rPr lang="en-IN" sz="2400" dirty="0"/>
              <a:t>DIAGNOSIS AND TREATMENT SEQUENCING</a:t>
            </a:r>
          </a:p>
          <a:p>
            <a:pPr>
              <a:buNone/>
            </a:pPr>
            <a:endParaRPr lang="en-IN" dirty="0"/>
          </a:p>
          <a:p>
            <a:pPr>
              <a:buNone/>
            </a:pPr>
            <a:r>
              <a:rPr lang="en-IN" sz="2400" b="1" dirty="0"/>
              <a:t>PATIENT MANAGEMENT </a:t>
            </a:r>
          </a:p>
          <a:p>
            <a:pPr>
              <a:buNone/>
            </a:pPr>
            <a:endParaRPr lang="en-IN" sz="2400" b="1" dirty="0"/>
          </a:p>
          <a:p>
            <a:pPr>
              <a:buNone/>
            </a:pPr>
            <a:r>
              <a:rPr lang="en-IN" sz="2400" b="1" dirty="0"/>
              <a:t>PROFOUND ANESTHESIA</a:t>
            </a:r>
            <a:endParaRPr lang="en-IN" sz="2400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485776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13</a:t>
            </a:fld>
            <a:endParaRPr lang="en-I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910" y="142852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FFFF00"/>
                </a:solidFill>
              </a:rPr>
              <a:t>how can a clinician achieve profound anesthesia  in a patient with irreversible pulpitis  prior  to beginning the procedure?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28586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/>
              <a:t>Three types of intraosseous anesthesia that are presently available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20" y="1785926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Stabident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4554"/>
            <a:ext cx="228600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214554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071802" y="1785926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X-tip™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18573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/>
              <a:t>Intraflow HTP Anesthesia  System 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214554"/>
            <a:ext cx="311468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5214950"/>
            <a:ext cx="46482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14</a:t>
            </a:fld>
            <a:endParaRPr lang="en-I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>
            <a:normAutofit/>
          </a:bodyPr>
          <a:lstStyle/>
          <a:p>
            <a:r>
              <a:rPr lang="en-IN" sz="2400" b="1" dirty="0"/>
              <a:t>What is the best approach to achieve anesthesia of a hot tooth?</a:t>
            </a:r>
          </a:p>
          <a:p>
            <a:pPr>
              <a:buNone/>
            </a:pPr>
            <a:r>
              <a:rPr lang="en-IN" sz="2400" dirty="0"/>
              <a:t>   </a:t>
            </a:r>
            <a:r>
              <a:rPr lang="en-IN" sz="2400" dirty="0">
                <a:solidFill>
                  <a:schemeClr val="accent3">
                    <a:lumMod val="50000"/>
                  </a:schemeClr>
                </a:solidFill>
              </a:rPr>
              <a:t>Bigby et al., </a:t>
            </a:r>
            <a:r>
              <a:rPr lang="en-IN" sz="2400" dirty="0"/>
              <a:t>-</a:t>
            </a:r>
          </a:p>
          <a:p>
            <a:pPr>
              <a:buNone/>
            </a:pPr>
            <a:r>
              <a:rPr lang="en-IN" sz="2400" dirty="0"/>
              <a:t>          supplemental IOI  of 4% articaine improves the anesthetic efficacy of the IAN block in  mandibular posterior teeth with irreversible pulpitis</a:t>
            </a:r>
          </a:p>
          <a:p>
            <a:pPr>
              <a:buNone/>
            </a:pPr>
            <a:r>
              <a:rPr lang="en-IN" sz="2400" dirty="0"/>
              <a:t>     </a:t>
            </a:r>
            <a:r>
              <a:rPr lang="en-IN" sz="2400" dirty="0">
                <a:solidFill>
                  <a:schemeClr val="accent3">
                    <a:lumMod val="50000"/>
                  </a:schemeClr>
                </a:solidFill>
              </a:rPr>
              <a:t>Cohen and others  </a:t>
            </a:r>
            <a:r>
              <a:rPr lang="en-IN" sz="2400" dirty="0"/>
              <a:t>- </a:t>
            </a:r>
          </a:p>
          <a:p>
            <a:pPr>
              <a:buNone/>
            </a:pPr>
            <a:r>
              <a:rPr lang="en-IN" sz="2400" dirty="0"/>
              <a:t>      a supplemental PDL injection with 2% lidocaine -74% successful</a:t>
            </a:r>
          </a:p>
          <a:p>
            <a:pPr>
              <a:buNone/>
            </a:pPr>
            <a:r>
              <a:rPr lang="en-IN" sz="2400" dirty="0"/>
              <a:t>    </a:t>
            </a:r>
            <a:r>
              <a:rPr lang="en-IN" sz="2400" dirty="0">
                <a:solidFill>
                  <a:schemeClr val="accent3">
                    <a:lumMod val="50000"/>
                  </a:schemeClr>
                </a:solidFill>
              </a:rPr>
              <a:t>Kanaa et al., </a:t>
            </a:r>
          </a:p>
          <a:p>
            <a:pPr>
              <a:buNone/>
            </a:pPr>
            <a:r>
              <a:rPr lang="en-IN" sz="2400" dirty="0"/>
              <a:t>     4% articaine with 1:100,000 epinephrine was more effective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15</a:t>
            </a:fld>
            <a:endParaRPr lang="en-I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09252"/>
          </a:xfrm>
        </p:spPr>
        <p:txBody>
          <a:bodyPr>
            <a:normAutofit/>
          </a:bodyPr>
          <a:lstStyle/>
          <a:p>
            <a:endParaRPr lang="en-IN" sz="2400" b="1" i="1" dirty="0"/>
          </a:p>
          <a:p>
            <a:pPr>
              <a:buFont typeface="Wingdings" pitchFamily="2" charset="2"/>
              <a:buChar char="q"/>
            </a:pPr>
            <a:r>
              <a:rPr lang="en-IN" sz="2400" b="1" i="1" dirty="0"/>
              <a:t> management of painful irreversible pulpitis</a:t>
            </a:r>
          </a:p>
          <a:p>
            <a:pPr>
              <a:buFont typeface="Wingdings" pitchFamily="2" charset="2"/>
              <a:buChar char="Ø"/>
            </a:pPr>
            <a:endParaRPr lang="en-IN" sz="2400" b="1" i="1" dirty="0"/>
          </a:p>
          <a:p>
            <a:pPr>
              <a:buFont typeface="Wingdings" pitchFamily="2" charset="2"/>
              <a:buChar char="Ø"/>
            </a:pPr>
            <a:r>
              <a:rPr lang="en-IN" sz="2400" b="1" i="1" dirty="0"/>
              <a:t> Without Acute Apical Periodontitis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  Complete cleaning and shaping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 Partial pulpectomy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 pulpotomy</a:t>
            </a:r>
          </a:p>
          <a:p>
            <a:pPr>
              <a:buNone/>
            </a:pPr>
            <a:endParaRPr lang="en-IN" sz="2400" dirty="0"/>
          </a:p>
          <a:p>
            <a:pPr>
              <a:buNone/>
            </a:pPr>
            <a:endParaRPr lang="en-IN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4000504"/>
            <a:ext cx="11906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00504"/>
            <a:ext cx="122872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16</a:t>
            </a:fld>
            <a:endParaRPr lang="en-IN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i="1" dirty="0"/>
              <a:t>Acute pulpitis with apical periodontitis</a:t>
            </a:r>
            <a:endParaRPr lang="en-IN" sz="2400" i="1" dirty="0"/>
          </a:p>
          <a:p>
            <a:pPr>
              <a:buFont typeface="Arial" pitchFamily="34" charset="0"/>
              <a:buChar char="•"/>
            </a:pPr>
            <a:r>
              <a:rPr lang="en-IN" sz="2400" dirty="0"/>
              <a:t>A  partial or total pulpectomy 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  Reducing the occlusion </a:t>
            </a:r>
          </a:p>
          <a:p>
            <a:pPr>
              <a:buNone/>
            </a:pPr>
            <a:endParaRPr lang="en-IN" sz="2400" dirty="0"/>
          </a:p>
          <a:p>
            <a:pPr>
              <a:buFont typeface="Wingdings" pitchFamily="2" charset="2"/>
              <a:buChar char="q"/>
            </a:pPr>
            <a:r>
              <a:rPr lang="en-IN" sz="2400" b="1" i="1" dirty="0"/>
              <a:t>  management of pulp necrosis  with apical pathosis</a:t>
            </a:r>
          </a:p>
          <a:p>
            <a:pPr>
              <a:buNone/>
            </a:pPr>
            <a:r>
              <a:rPr lang="en-IN" dirty="0"/>
              <a:t>  Treatment now is biphasic:</a:t>
            </a:r>
          </a:p>
          <a:p>
            <a:pPr>
              <a:buNone/>
            </a:pPr>
            <a:r>
              <a:rPr lang="en-IN" dirty="0"/>
              <a:t>(1) remove or reduce the pulp irritants and </a:t>
            </a:r>
          </a:p>
          <a:p>
            <a:pPr>
              <a:buNone/>
            </a:pPr>
            <a:r>
              <a:rPr lang="en-IN" dirty="0"/>
              <a:t>(2) relieve the apical fluid pressure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17</a:t>
            </a:fld>
            <a:endParaRPr lang="en-IN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2356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2400" b="1" i="1" dirty="0"/>
              <a:t>Pulp Necrosis Without Swelling</a:t>
            </a:r>
          </a:p>
          <a:p>
            <a:pPr>
              <a:buNone/>
            </a:pPr>
            <a:endParaRPr lang="en-IN" sz="2400" dirty="0"/>
          </a:p>
          <a:p>
            <a:pPr>
              <a:buNone/>
            </a:pPr>
            <a:r>
              <a:rPr lang="en-IN" sz="2400" dirty="0"/>
              <a:t>aim is to reduce the canal irritants and to try encourage some drainage through the tooth</a:t>
            </a:r>
          </a:p>
          <a:p>
            <a:pPr>
              <a:buNone/>
            </a:pPr>
            <a:endParaRPr lang="en-IN" sz="2400" dirty="0"/>
          </a:p>
          <a:p>
            <a:pPr>
              <a:buFont typeface="Wingdings" pitchFamily="2" charset="2"/>
              <a:buChar char="ü"/>
            </a:pPr>
            <a:r>
              <a:rPr lang="en-IN" sz="2400" dirty="0"/>
              <a:t>Complete canal debridement, after determining</a:t>
            </a:r>
          </a:p>
          <a:p>
            <a:pPr>
              <a:buNone/>
            </a:pPr>
            <a:r>
              <a:rPr lang="en-IN" sz="2400" dirty="0"/>
              <a:t>the corrected working length </a:t>
            </a:r>
          </a:p>
          <a:p>
            <a:pPr>
              <a:buFont typeface="Wingdings" pitchFamily="2" charset="2"/>
              <a:buChar char="ü"/>
            </a:pPr>
            <a:r>
              <a:rPr lang="en-IN" sz="2400" dirty="0"/>
              <a:t>canals are flooded and flushed with copious  amounts of sodium hypochlorite  </a:t>
            </a:r>
          </a:p>
          <a:p>
            <a:pPr>
              <a:buFont typeface="Wingdings" pitchFamily="2" charset="2"/>
              <a:buChar char="ü"/>
            </a:pPr>
            <a:r>
              <a:rPr lang="en-IN" sz="2400" dirty="0"/>
              <a:t>dried with paper points, filled with calcium hydroxide paste  , and sealed  with a dry cotton pellet and a temporary filling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18</a:t>
            </a:fld>
            <a:endParaRPr lang="en-IN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2400" b="1" i="1" dirty="0"/>
              <a:t>Pulp Necrosis with Localized Swelling</a:t>
            </a:r>
            <a:endParaRPr lang="en-IN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2875" r="50799"/>
          <a:stretch>
            <a:fillRect/>
          </a:stretch>
        </p:blipFill>
        <p:spPr bwMode="auto">
          <a:xfrm>
            <a:off x="1857356" y="2428868"/>
            <a:ext cx="414340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19</a:t>
            </a:fld>
            <a:endParaRPr lang="en-I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0E3F094B-26E1-9742-FAA5-18F19EFD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81050"/>
            <a:ext cx="6945313" cy="827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cs typeface="Times New Roman" panose="02020603050405020304" pitchFamily="18" charset="0"/>
              </a:rPr>
              <a:t>Specific learning Objectives </a:t>
            </a:r>
            <a:endParaRPr lang="en-US" sz="2325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3B5FDD5B-B669-0351-8936-1C4841C76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6593185"/>
              </p:ext>
            </p:extLst>
          </p:nvPr>
        </p:nvGraphicFramePr>
        <p:xfrm>
          <a:off x="1600200" y="2506663"/>
          <a:ext cx="7543800" cy="246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54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44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38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0722">
                <a:tc>
                  <a:txBody>
                    <a:bodyPr/>
                    <a:lstStyle/>
                    <a:p>
                      <a:r>
                        <a:rPr lang="en-US" sz="1400" dirty="0"/>
                        <a:t>Core areas* H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Domain</a:t>
                      </a:r>
                      <a:r>
                        <a:rPr lang="en-US" sz="1400" baseline="0" dirty="0"/>
                        <a:t> **</a:t>
                      </a:r>
                      <a:endParaRPr lang="en-US" sz="1400" dirty="0"/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Category #</a:t>
                      </a:r>
                    </a:p>
                  </a:txBody>
                  <a:tcPr marL="68580" marR="68580" marT="34275" marB="3427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8345">
                <a:tc>
                  <a:txBody>
                    <a:bodyPr/>
                    <a:lstStyle/>
                    <a:p>
                      <a:r>
                        <a:rPr lang="en-US" sz="1400" dirty="0"/>
                        <a:t>ENDODONTIC EMERGENCIES, DIAGNOSIS, 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Cognitive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Must know </a:t>
                      </a:r>
                    </a:p>
                  </a:txBody>
                  <a:tcPr marL="68580" marR="68580" marT="34275" marB="3427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1610">
                <a:tc>
                  <a:txBody>
                    <a:bodyPr/>
                    <a:lstStyle/>
                    <a:p>
                      <a:r>
                        <a:rPr lang="en-US" sz="1400" dirty="0"/>
                        <a:t>TREATMENT PLANNING, AVULSION, </a:t>
                      </a:r>
                      <a:r>
                        <a:rPr lang="en-US" sz="1400" dirty="0" err="1"/>
                        <a:t>NaOCl</a:t>
                      </a:r>
                      <a:r>
                        <a:rPr lang="en-US" sz="1400" dirty="0"/>
                        <a:t> accident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Psychomotor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Nice to know </a:t>
                      </a:r>
                    </a:p>
                  </a:txBody>
                  <a:tcPr marL="68580" marR="68580" marT="34275" marB="3427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0722">
                <a:tc>
                  <a:txBody>
                    <a:bodyPr/>
                    <a:lstStyle/>
                    <a:p>
                      <a:r>
                        <a:rPr lang="en-US" sz="1400" dirty="0" err="1"/>
                        <a:t>Aapical</a:t>
                      </a:r>
                      <a:r>
                        <a:rPr lang="en-US" sz="1400" dirty="0"/>
                        <a:t> extrusion of debris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Affective </a:t>
                      </a:r>
                    </a:p>
                  </a:txBody>
                  <a:tcPr marL="68580" marR="68580" marT="34275" marB="3427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Desire to know </a:t>
                      </a:r>
                    </a:p>
                  </a:txBody>
                  <a:tcPr marL="68580" marR="68580" marT="34275" marB="3427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21" name="TextBox 2">
            <a:extLst>
              <a:ext uri="{FF2B5EF4-FFF2-40B4-BE49-F238E27FC236}">
                <a16:creationId xmlns="" xmlns:a16="http://schemas.microsoft.com/office/drawing/2014/main" id="{33ADC3E4-7BED-C577-453B-F22CD49E1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176838"/>
            <a:ext cx="62150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/>
              <a:t>*Subtopic of importance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/>
              <a:t>**  Cognitive, Psychomotor   or Affective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100"/>
              <a:t># Must know , Nice to know  &amp; Desire to know </a:t>
            </a:r>
          </a:p>
        </p:txBody>
      </p:sp>
      <p:sp>
        <p:nvSpPr>
          <p:cNvPr id="4122" name="Rectangle 3">
            <a:extLst>
              <a:ext uri="{FF2B5EF4-FFF2-40B4-BE49-F238E27FC236}">
                <a16:creationId xmlns="" xmlns:a16="http://schemas.microsoft.com/office/drawing/2014/main" id="{9E26D122-3EAB-2067-3105-54813B89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2078038"/>
            <a:ext cx="73485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100" b="1">
                <a:cs typeface="Times New Roman" panose="02020603050405020304" pitchFamily="18" charset="0"/>
              </a:rPr>
              <a:t>At the end of this presentation the learner is expected to know </a:t>
            </a:r>
            <a:endParaRPr lang="en-US" altLang="en-US" sz="2100"/>
          </a:p>
        </p:txBody>
      </p:sp>
      <p:sp>
        <p:nvSpPr>
          <p:cNvPr id="4123" name="Slide Number Placeholder 4">
            <a:extLst>
              <a:ext uri="{FF2B5EF4-FFF2-40B4-BE49-F238E27FC236}">
                <a16:creationId xmlns="" xmlns:a16="http://schemas.microsoft.com/office/drawing/2014/main" id="{5F65CBD4-128A-A8C8-96F3-D10EFFE0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754780-D69B-432F-B730-3236BE9EF5CD}" type="slidenum">
              <a:rPr lang="en-US" altLang="en-US" sz="1400"/>
              <a:pPr/>
              <a:t>2</a:t>
            </a:fld>
            <a:endParaRPr lang="en-US" altLang="en-US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9144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428604"/>
            <a:ext cx="95250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428604"/>
            <a:ext cx="91440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3714752"/>
            <a:ext cx="8358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/>
              <a:t>After opening into a root canal and establishment of</a:t>
            </a:r>
          </a:p>
          <a:p>
            <a:r>
              <a:rPr lang="en-IN" sz="2400" b="1" dirty="0"/>
              <a:t>drainage, instrumentation should be confined to the root</a:t>
            </a:r>
          </a:p>
          <a:p>
            <a:r>
              <a:rPr lang="en-IN" sz="2400" b="1" dirty="0"/>
              <a:t>canal system. </a:t>
            </a:r>
          </a:p>
          <a:p>
            <a:r>
              <a:rPr lang="en-IN" sz="2400" b="1" dirty="0"/>
              <a:t>Release of purulence removes a potent irritant (pus) and relieves pressure</a:t>
            </a:r>
            <a:endParaRPr lang="en-IN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20</a:t>
            </a:fld>
            <a:endParaRPr lang="en-IN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4762" t="6666" r="3968"/>
          <a:stretch>
            <a:fillRect/>
          </a:stretch>
        </p:blipFill>
        <p:spPr bwMode="auto">
          <a:xfrm>
            <a:off x="285720" y="142852"/>
            <a:ext cx="435771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666" t="4724" r="52500" b="-1181"/>
          <a:stretch>
            <a:fillRect/>
          </a:stretch>
        </p:blipFill>
        <p:spPr bwMode="auto">
          <a:xfrm>
            <a:off x="5072066" y="214290"/>
            <a:ext cx="321471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49201" r="6070"/>
          <a:stretch>
            <a:fillRect/>
          </a:stretch>
        </p:blipFill>
        <p:spPr bwMode="auto">
          <a:xfrm>
            <a:off x="5072066" y="3500438"/>
            <a:ext cx="34290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21</a:t>
            </a:fld>
            <a:endParaRPr lang="en-IN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inay0013"/>
          <p:cNvPicPr>
            <a:picLocks noChangeAspect="1" noChangeArrowheads="1"/>
          </p:cNvPicPr>
          <p:nvPr/>
        </p:nvPicPr>
        <p:blipFill>
          <a:blip r:embed="rId2"/>
          <a:srcRect t="-996" r="1624" b="2213"/>
          <a:stretch>
            <a:fillRect/>
          </a:stretch>
        </p:blipFill>
        <p:spPr bwMode="auto">
          <a:xfrm>
            <a:off x="142844" y="0"/>
            <a:ext cx="9001156" cy="6858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22</a:t>
            </a:fld>
            <a:endParaRPr lang="en-I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14290"/>
            <a:ext cx="5301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IN" sz="2400" b="1" i="1" dirty="0"/>
              <a:t>Pulp Necrosis with Diffuse Swelling</a:t>
            </a:r>
            <a:endParaRPr lang="en-IN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51666"/>
          <a:stretch>
            <a:fillRect/>
          </a:stretch>
        </p:blipFill>
        <p:spPr bwMode="auto">
          <a:xfrm>
            <a:off x="500034" y="928670"/>
            <a:ext cx="4143374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57158" y="4643446"/>
            <a:ext cx="7572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/>
              <a:t>Progressively spreading swelling resulting from pulpal necrosis  and acute apical abscess,  rapidly into</a:t>
            </a:r>
          </a:p>
          <a:p>
            <a:r>
              <a:rPr lang="en-IN" sz="2000" b="1" dirty="0"/>
              <a:t>the buccal space. This patient has systemic signs of infection</a:t>
            </a:r>
          </a:p>
          <a:p>
            <a:endParaRPr lang="en-IN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429256" y="785794"/>
            <a:ext cx="34290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b="1" dirty="0"/>
              <a:t>Localized treatment </a:t>
            </a:r>
          </a:p>
          <a:p>
            <a:r>
              <a:rPr lang="en-IN" sz="2400" b="1" dirty="0"/>
              <a:t>extraction or pulp space debridement</a:t>
            </a:r>
          </a:p>
          <a:p>
            <a:pPr>
              <a:buFont typeface="Arial" pitchFamily="34" charset="0"/>
              <a:buChar char="•"/>
            </a:pPr>
            <a:r>
              <a:rPr lang="en-IN" sz="2400" b="1" dirty="0"/>
              <a:t>incision for drainage </a:t>
            </a:r>
          </a:p>
          <a:p>
            <a:pPr>
              <a:buFont typeface="Arial" pitchFamily="34" charset="0"/>
              <a:buChar char="•"/>
            </a:pPr>
            <a:r>
              <a:rPr lang="en-IN" sz="2400" dirty="0"/>
              <a:t>rubber drain inserted for 1 or 2 days</a:t>
            </a:r>
            <a:endParaRPr lang="en-IN" sz="2400" b="1" dirty="0"/>
          </a:p>
          <a:p>
            <a:pPr>
              <a:buFont typeface="Arial" pitchFamily="34" charset="0"/>
              <a:buChar char="•"/>
            </a:pPr>
            <a:r>
              <a:rPr lang="en-IN" sz="2400" b="1" dirty="0"/>
              <a:t> antibiotics</a:t>
            </a:r>
          </a:p>
          <a:p>
            <a:endParaRPr lang="en-IN" sz="2400" dirty="0"/>
          </a:p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23</a:t>
            </a:fld>
            <a:endParaRPr lang="en-IN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/>
          <a:lstStyle/>
          <a:p>
            <a:pPr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2.INTER-APPOINTMENT FLARE-UPS :</a:t>
            </a:r>
          </a:p>
          <a:p>
            <a:pPr>
              <a:buNone/>
            </a:pPr>
            <a:endParaRPr lang="en-US" i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endParaRPr lang="en-US" i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i="1" dirty="0">
                <a:solidFill>
                  <a:schemeClr val="accent4">
                    <a:lumMod val="50000"/>
                  </a:schemeClr>
                </a:solidFill>
              </a:rPr>
              <a:t>Flare-up – occurrence of pain, swelling or both during the course of root canal therapy , which results in unscheduled visits by patient</a:t>
            </a:r>
          </a:p>
          <a:p>
            <a:pPr>
              <a:buNone/>
            </a:pPr>
            <a:endParaRPr lang="en-US" i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i="1" dirty="0">
                <a:solidFill>
                  <a:schemeClr val="accent4">
                    <a:lumMod val="50000"/>
                  </a:schemeClr>
                </a:solidFill>
              </a:rPr>
              <a:t>AAE – An acute exacerbation of periradicular  pathosis after initiation or in continuation of a RCT. </a:t>
            </a:r>
            <a:endParaRPr lang="en-IN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24</a:t>
            </a:fld>
            <a:endParaRPr lang="en-I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/>
          <a:lstStyle/>
          <a:p>
            <a:pPr>
              <a:buNone/>
              <a:defRPr/>
            </a:pPr>
            <a:r>
              <a:rPr lang="en-US" dirty="0"/>
              <a:t>Causative factors :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( Seltzer &amp; Naidorf, 1985; Torabinejad </a:t>
            </a:r>
            <a:r>
              <a:rPr lang="en-US" i="1" dirty="0">
                <a:solidFill>
                  <a:schemeClr val="accent4">
                    <a:lumMod val="50000"/>
                  </a:schemeClr>
                </a:solidFill>
              </a:rPr>
              <a:t>et al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1988 )</a:t>
            </a:r>
          </a:p>
          <a:p>
            <a:pPr>
              <a:buNone/>
              <a:defRPr/>
            </a:pPr>
            <a:r>
              <a:rPr lang="en-US" dirty="0"/>
              <a:t> </a:t>
            </a:r>
          </a:p>
          <a:p>
            <a:pPr>
              <a:buNone/>
              <a:defRPr/>
            </a:pPr>
            <a:r>
              <a:rPr lang="en-US" dirty="0"/>
              <a:t>    Mechanical </a:t>
            </a:r>
          </a:p>
          <a:p>
            <a:pPr>
              <a:buNone/>
              <a:defRPr/>
            </a:pPr>
            <a:r>
              <a:rPr lang="en-US" dirty="0"/>
              <a:t>    Chemical</a:t>
            </a:r>
          </a:p>
          <a:p>
            <a:pPr>
              <a:buNone/>
              <a:defRPr/>
            </a:pPr>
            <a:r>
              <a:rPr lang="en-US" dirty="0"/>
              <a:t>    Microbial 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25</a:t>
            </a:fld>
            <a:endParaRPr lang="en-IN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Etiology :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Over- instrumentation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Inadequate debridement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Missed canal </a:t>
            </a:r>
          </a:p>
          <a:p>
            <a:pPr>
              <a:buFont typeface="Arial" pitchFamily="34" charset="0"/>
              <a:buChar char="•"/>
            </a:pPr>
            <a:r>
              <a:rPr lang="en-US" dirty="0" err="1"/>
              <a:t>Hyperocclusion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Debris Extrusion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Procedural complications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26</a:t>
            </a:fld>
            <a:endParaRPr lang="en-I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23566"/>
          </a:xfrm>
        </p:spPr>
        <p:txBody>
          <a:bodyPr/>
          <a:lstStyle/>
          <a:p>
            <a:pPr>
              <a:buNone/>
            </a:pPr>
            <a:r>
              <a:rPr lang="en-US" dirty="0"/>
              <a:t>Microorganisms as causative agents of flare-ups :</a:t>
            </a:r>
          </a:p>
          <a:p>
            <a:pPr>
              <a:buNone/>
            </a:pPr>
            <a:endParaRPr lang="en-US" dirty="0"/>
          </a:p>
          <a:p>
            <a:pPr>
              <a:defRPr/>
            </a:pPr>
            <a:r>
              <a:rPr lang="en-US" sz="2400" dirty="0"/>
              <a:t>Apical extrusion of infected debris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Changes in the endodontic micro biota  &amp; /or in environmental conditions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Secondary intra - radicular infections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Increase of the oxidation-reduction potential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27</a:t>
            </a:fld>
            <a:endParaRPr lang="en-IN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Apical extrusion of infected debris</a:t>
            </a:r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00174"/>
            <a:ext cx="7572428" cy="5214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28</a:t>
            </a:fld>
            <a:endParaRPr lang="en-IN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Changes in endodontic microbiota  </a:t>
            </a:r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6089" t="2898" r="3586" b="1087"/>
          <a:stretch>
            <a:fillRect/>
          </a:stretch>
        </p:blipFill>
        <p:spPr bwMode="auto">
          <a:xfrm>
            <a:off x="1000100" y="1357298"/>
            <a:ext cx="6357982" cy="3786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357826"/>
            <a:ext cx="8572560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29</a:t>
            </a:fld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3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TABLE OF CONTENTS </a:t>
            </a:r>
            <a:r>
              <a:rPr lang="en-US" sz="33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CONTENTS</a:t>
            </a:r>
            <a:r>
              <a:rPr lang="en-US" sz="33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:</a:t>
            </a:r>
          </a:p>
          <a:p>
            <a:pPr>
              <a:buNone/>
            </a:pPr>
            <a:endParaRPr lang="en-US" dirty="0"/>
          </a:p>
          <a:p>
            <a:pPr>
              <a:buFont typeface="Courier New" pitchFamily="49" charset="0"/>
              <a:buChar char="o"/>
            </a:pPr>
            <a:r>
              <a:rPr lang="en-US" dirty="0"/>
              <a:t>Introduction</a:t>
            </a:r>
          </a:p>
          <a:p>
            <a:pPr>
              <a:buFont typeface="Courier New" pitchFamily="49" charset="0"/>
              <a:buChar char="o"/>
            </a:pPr>
            <a:endParaRPr lang="en-US" dirty="0"/>
          </a:p>
          <a:p>
            <a:pPr>
              <a:buFont typeface="Courier New" pitchFamily="49" charset="0"/>
              <a:buChar char="o"/>
            </a:pPr>
            <a:r>
              <a:rPr lang="en-US" dirty="0"/>
              <a:t>Definition</a:t>
            </a:r>
          </a:p>
          <a:p>
            <a:pPr>
              <a:buFont typeface="Courier New" pitchFamily="49" charset="0"/>
              <a:buChar char="o"/>
            </a:pPr>
            <a:endParaRPr lang="en-IN" b="1" dirty="0"/>
          </a:p>
          <a:p>
            <a:pPr>
              <a:buFont typeface="Courier New" pitchFamily="49" charset="0"/>
              <a:buChar char="o"/>
            </a:pPr>
            <a:r>
              <a:rPr lang="en-IN" b="1" dirty="0"/>
              <a:t>Categories</a:t>
            </a:r>
          </a:p>
          <a:p>
            <a:pPr>
              <a:buFont typeface="Courier New" pitchFamily="49" charset="0"/>
              <a:buChar char="o"/>
            </a:pPr>
            <a:endParaRPr lang="en-IN" b="1" dirty="0"/>
          </a:p>
          <a:p>
            <a:pPr>
              <a:buFont typeface="Courier New" pitchFamily="49" charset="0"/>
              <a:buChar char="o"/>
            </a:pPr>
            <a:r>
              <a:rPr lang="en-IN" b="1" dirty="0"/>
              <a:t> Differentiation of Emergency and Urgency</a:t>
            </a:r>
          </a:p>
          <a:p>
            <a:pPr>
              <a:buNone/>
            </a:pPr>
            <a:r>
              <a:rPr lang="en-IN" b="1" dirty="0"/>
              <a:t>   </a:t>
            </a:r>
          </a:p>
          <a:p>
            <a:endParaRPr lang="en-IN" b="1" dirty="0"/>
          </a:p>
          <a:p>
            <a:pPr>
              <a:buFont typeface="Courier New" pitchFamily="49" charset="0"/>
              <a:buChar char="o"/>
            </a:pPr>
            <a:r>
              <a:rPr lang="en-IN" b="1" dirty="0"/>
              <a:t>System of Diagnosis</a:t>
            </a:r>
          </a:p>
          <a:p>
            <a:pPr>
              <a:buFont typeface="Courier New" pitchFamily="49" charset="0"/>
              <a:buChar char="o"/>
            </a:pPr>
            <a:endParaRPr lang="en-IN" sz="3100" b="1" dirty="0"/>
          </a:p>
          <a:p>
            <a:pPr>
              <a:buNone/>
            </a:pPr>
            <a:endParaRPr lang="en-IN" sz="2600" b="1" dirty="0"/>
          </a:p>
          <a:p>
            <a:pPr>
              <a:buNone/>
            </a:pPr>
            <a:r>
              <a:rPr lang="en-IN" b="1" dirty="0"/>
              <a:t>   </a:t>
            </a:r>
            <a:endParaRPr lang="en-US" dirty="0"/>
          </a:p>
          <a:p>
            <a:pPr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</a:t>
            </a:fld>
            <a:endParaRPr lang="en-IN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Incomplete chemo-mechanical preparation</a:t>
            </a:r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1754"/>
          <a:stretch>
            <a:fillRect/>
          </a:stretch>
        </p:blipFill>
        <p:spPr bwMode="auto">
          <a:xfrm>
            <a:off x="785786" y="1214422"/>
            <a:ext cx="7715304" cy="5429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30</a:t>
            </a:fld>
            <a:endParaRPr lang="en-I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Secondary intra-radicular infections</a:t>
            </a:r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7858180" cy="5143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31</a:t>
            </a:fld>
            <a:endParaRPr lang="en-IN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Remnants of dental plaque,calculus,caries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Leaking rubber dam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Contamination of endodontic instruments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Leakage through temporary or permanent restoration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Fracture of tooth structure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Recurrent decay, delay in placement of permanent restoration</a:t>
            </a:r>
          </a:p>
          <a:p>
            <a:endParaRPr lang="en-IN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9194" t="27778" r="2838" b="9259"/>
          <a:stretch>
            <a:fillRect/>
          </a:stretch>
        </p:blipFill>
        <p:spPr bwMode="auto">
          <a:xfrm>
            <a:off x="6143636" y="6215082"/>
            <a:ext cx="2768223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642918"/>
            <a:ext cx="621510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32</a:t>
            </a:fld>
            <a:endParaRPr lang="en-IN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Increase of the oxidation-reduction potential</a:t>
            </a:r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ghytt0005"/>
          <p:cNvPicPr>
            <a:picLocks noChangeAspect="1" noChangeArrowheads="1"/>
          </p:cNvPicPr>
          <p:nvPr/>
        </p:nvPicPr>
        <p:blipFill>
          <a:blip r:embed="rId2"/>
          <a:srcRect l="27921"/>
          <a:stretch>
            <a:fillRect/>
          </a:stretch>
        </p:blipFill>
        <p:spPr bwMode="auto">
          <a:xfrm>
            <a:off x="642910" y="1571612"/>
            <a:ext cx="7715304" cy="4786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33</a:t>
            </a:fld>
            <a:endParaRPr lang="en-IN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Clinical conditions :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Apical </a:t>
            </a:r>
            <a:r>
              <a:rPr lang="en-US" dirty="0" err="1"/>
              <a:t>periodontitis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Incomplete removal of pulp tissue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Recrudescence of chronic apical </a:t>
            </a:r>
            <a:r>
              <a:rPr lang="en-US" dirty="0" err="1"/>
              <a:t>periodontitis</a:t>
            </a:r>
            <a:r>
              <a:rPr lang="en-US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Recurrent  </a:t>
            </a:r>
            <a:r>
              <a:rPr lang="en-US" dirty="0" err="1"/>
              <a:t>periapical</a:t>
            </a:r>
            <a:r>
              <a:rPr lang="en-US" dirty="0"/>
              <a:t> abscess </a:t>
            </a:r>
            <a:endParaRPr lang="en-IN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775892" y="1653736"/>
            <a:ext cx="1800000" cy="120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86380" y="4500570"/>
            <a:ext cx="2421016" cy="143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34</a:t>
            </a:fld>
            <a:endParaRPr lang="en-IN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5">
            <a:extLst>
              <a:ext uri="{FF2B5EF4-FFF2-40B4-BE49-F238E27FC236}">
                <a16:creationId xmlns="" xmlns:a16="http://schemas.microsoft.com/office/drawing/2014/main" id="{DBABCB83-53EA-4516-B5C5-C15BCE69BA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7729538" cy="20574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/>
              <a:t>Teaching Materials </a:t>
            </a:r>
            <a:r>
              <a:rPr lang="en-US" altLang="en-US" b="1">
                <a:cs typeface="Times New Roman" panose="02020603050405020304" pitchFamily="18" charset="0"/>
              </a:rPr>
              <a:t/>
            </a:r>
            <a:br>
              <a:rPr lang="en-US" altLang="en-US" b="1">
                <a:cs typeface="Times New Roman" panose="02020603050405020304" pitchFamily="18" charset="0"/>
              </a:rPr>
            </a:br>
            <a:endParaRPr lang="en-US" altLang="en-US" sz="2700" b="1">
              <a:cs typeface="Times New Roman" panose="02020603050405020304" pitchFamily="18" charset="0"/>
            </a:endParaRPr>
          </a:p>
        </p:txBody>
      </p:sp>
      <p:sp>
        <p:nvSpPr>
          <p:cNvPr id="99331" name="Slide Number Placeholder 2">
            <a:extLst>
              <a:ext uri="{FF2B5EF4-FFF2-40B4-BE49-F238E27FC236}">
                <a16:creationId xmlns="" xmlns:a16="http://schemas.microsoft.com/office/drawing/2014/main" id="{E06E535A-5EA3-E14A-1652-7DC2C485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CB14536-6AA6-4130-ADA1-40A0450E9735}" type="slidenum">
              <a:rPr lang="en-US" altLang="en-US" sz="1400"/>
              <a:pPr/>
              <a:t>35</a:t>
            </a:fld>
            <a:endParaRPr lang="en-US" altLang="en-US" sz="1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789FAB-B6AD-B469-5062-201059B8782E}"/>
              </a:ext>
            </a:extLst>
          </p:cNvPr>
          <p:cNvSpPr txBox="1"/>
          <p:nvPr/>
        </p:nvSpPr>
        <p:spPr>
          <a:xfrm>
            <a:off x="1828800" y="2514600"/>
            <a:ext cx="67818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Endodontic practices - Grossman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Pathways of pulp – Cohen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Textbook of Endodontics – Nisha Garg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Endodontics - Ingle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5">
            <a:extLst>
              <a:ext uri="{FF2B5EF4-FFF2-40B4-BE49-F238E27FC236}">
                <a16:creationId xmlns="" xmlns:a16="http://schemas.microsoft.com/office/drawing/2014/main" id="{A47D0672-FA0F-332D-45AB-E7A4E5B6D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654050"/>
            <a:ext cx="8545513" cy="1096963"/>
          </a:xfrm>
        </p:spPr>
        <p:txBody>
          <a:bodyPr/>
          <a:lstStyle/>
          <a:p>
            <a:r>
              <a:rPr lang="en-US" altLang="en-US" sz="2700" b="1" dirty="0">
                <a:solidFill>
                  <a:schemeClr val="tx1"/>
                </a:solidFill>
                <a:cs typeface="Times New Roman" panose="02020603050405020304" pitchFamily="18" charset="0"/>
              </a:rPr>
              <a:t>TAKE HOME MESSEGE/ FOR THE TOPIC COVERED (SUMMARY)  </a:t>
            </a:r>
            <a:endParaRPr lang="en-US" altLang="en-US" sz="2700" b="1" dirty="0">
              <a:cs typeface="Times New Roman" panose="02020603050405020304" pitchFamily="18" charset="0"/>
            </a:endParaRPr>
          </a:p>
        </p:txBody>
      </p:sp>
      <p:sp>
        <p:nvSpPr>
          <p:cNvPr id="100355" name="Slide Number Placeholder 1">
            <a:extLst>
              <a:ext uri="{FF2B5EF4-FFF2-40B4-BE49-F238E27FC236}">
                <a16:creationId xmlns="" xmlns:a16="http://schemas.microsoft.com/office/drawing/2014/main" id="{BE678A0F-09F5-8949-20D8-24784F35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9D524A-914F-4118-8741-A37A6035F382}" type="slidenum">
              <a:rPr lang="en-US" altLang="en-US" sz="1400"/>
              <a:pPr/>
              <a:t>36</a:t>
            </a:fld>
            <a:endParaRPr lang="en-US" altLang="en-US" sz="1400"/>
          </a:p>
        </p:txBody>
      </p:sp>
      <p:sp>
        <p:nvSpPr>
          <p:cNvPr id="100356" name="TextBox 3">
            <a:extLst>
              <a:ext uri="{FF2B5EF4-FFF2-40B4-BE49-F238E27FC236}">
                <a16:creationId xmlns="" xmlns:a16="http://schemas.microsoft.com/office/drawing/2014/main" id="{3C334302-9DC2-B15F-0126-CCDD1DE1A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133600"/>
            <a:ext cx="6705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/>
              <a:t>Endodontic emergencies are a challenge for both diagnosis and management.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Knowledge and skill in several aspects of endodontics are </a:t>
            </a:r>
            <a:r>
              <a:rPr lang="en-US" dirty="0" err="1"/>
              <a:t>required;failure</a:t>
            </a:r>
            <a:r>
              <a:rPr lang="en-US" dirty="0"/>
              <a:t> to apply these will result in serious consequences for the patient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It is satisfying and rewarding to successfully manage a distraught patient who has an emergency.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>
            <a:extLst>
              <a:ext uri="{FF2B5EF4-FFF2-40B4-BE49-F238E27FC236}">
                <a16:creationId xmlns="" xmlns:a16="http://schemas.microsoft.com/office/drawing/2014/main" id="{C83146A3-C2DF-FEC9-7AFF-33C5A17D4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886700" cy="1093788"/>
          </a:xfrm>
        </p:spPr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Question &amp; Answer Session</a:t>
            </a:r>
            <a:endParaRPr lang="en-US" altLang="en-US" sz="1800" dirty="0"/>
          </a:p>
        </p:txBody>
      </p:sp>
      <p:sp>
        <p:nvSpPr>
          <p:cNvPr id="102403" name="Slide Number Placeholder 1">
            <a:extLst>
              <a:ext uri="{FF2B5EF4-FFF2-40B4-BE49-F238E27FC236}">
                <a16:creationId xmlns="" xmlns:a16="http://schemas.microsoft.com/office/drawing/2014/main" id="{D300536B-62AD-6310-B406-49B7F61A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47A776-767D-41D4-B39D-1BD5924D7E4B}" type="slidenum">
              <a:rPr lang="en-US" altLang="en-US" sz="1400"/>
              <a:pPr/>
              <a:t>37</a:t>
            </a:fld>
            <a:endParaRPr lang="en-US" altLang="en-US" sz="1400"/>
          </a:p>
        </p:txBody>
      </p:sp>
      <p:sp>
        <p:nvSpPr>
          <p:cNvPr id="4" name="Rectangle 3"/>
          <p:cNvSpPr/>
          <p:nvPr/>
        </p:nvSpPr>
        <p:spPr>
          <a:xfrm>
            <a:off x="914400" y="2828836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1. Define and classify </a:t>
            </a:r>
            <a:r>
              <a:rPr lang="en-US" sz="2400" dirty="0" smtClean="0"/>
              <a:t>endodontic emergencies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9B8C90-BE72-BF6B-9484-1281DABC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Times New Roman" panose="02020603050405020304" pitchFamily="18" charset="0"/>
              </a:rPr>
              <a:t>REFERENCES</a:t>
            </a:r>
            <a:r>
              <a:rPr lang="en-US" dirty="0"/>
              <a:t> </a:t>
            </a:r>
            <a:br>
              <a:rPr lang="en-US" dirty="0"/>
            </a:br>
            <a:endParaRPr lang="en-US" sz="1650" dirty="0"/>
          </a:p>
        </p:txBody>
      </p:sp>
      <p:sp>
        <p:nvSpPr>
          <p:cNvPr id="101379" name="Slide Number Placeholder 2">
            <a:extLst>
              <a:ext uri="{FF2B5EF4-FFF2-40B4-BE49-F238E27FC236}">
                <a16:creationId xmlns="" xmlns:a16="http://schemas.microsoft.com/office/drawing/2014/main" id="{8F5896A6-0730-F65C-3872-FBA5F987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F60877-35BD-413B-B73E-E980921924F5}" type="slidenum">
              <a:rPr lang="en-US" altLang="en-US" sz="1400"/>
              <a:pPr/>
              <a:t>38</a:t>
            </a:fld>
            <a:endParaRPr lang="en-US" altLang="en-US" sz="140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E55541-8714-71C6-8F24-952B4E5853F3}"/>
              </a:ext>
            </a:extLst>
          </p:cNvPr>
          <p:cNvSpPr txBox="1"/>
          <p:nvPr/>
        </p:nvSpPr>
        <p:spPr>
          <a:xfrm>
            <a:off x="755576" y="2514600"/>
            <a:ext cx="7855024" cy="3388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360" indent="-457200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>
                <a:latin typeface="Constantia" pitchFamily="18" charset="0"/>
              </a:rPr>
              <a:t>Endodontic therapy- </a:t>
            </a:r>
            <a:r>
              <a:rPr lang="en-US" sz="1800" dirty="0" err="1">
                <a:latin typeface="Constantia" pitchFamily="18" charset="0"/>
              </a:rPr>
              <a:t>Franklin.S.Weine</a:t>
            </a:r>
            <a:r>
              <a:rPr lang="en-US" sz="1800" dirty="0">
                <a:latin typeface="Constantia" pitchFamily="18" charset="0"/>
              </a:rPr>
              <a:t>(sixth edition)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1800" dirty="0">
                <a:latin typeface="Constantia" pitchFamily="18" charset="0"/>
              </a:rPr>
              <a:t>   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>
                <a:latin typeface="Constantia" pitchFamily="18" charset="0"/>
              </a:rPr>
              <a:t>Principles and practice of endodontics-Walton, </a:t>
            </a:r>
            <a:r>
              <a:rPr lang="en-US" sz="1800" dirty="0" err="1">
                <a:latin typeface="Constantia" pitchFamily="18" charset="0"/>
              </a:rPr>
              <a:t>Torabinejad</a:t>
            </a:r>
            <a:r>
              <a:rPr lang="en-US" sz="1800" dirty="0">
                <a:latin typeface="Constantia" pitchFamily="18" charset="0"/>
              </a:rPr>
              <a:t> (4</a:t>
            </a:r>
            <a:r>
              <a:rPr lang="en-US" sz="1800" baseline="30000" dirty="0">
                <a:latin typeface="Constantia" pitchFamily="18" charset="0"/>
              </a:rPr>
              <a:t>th</a:t>
            </a:r>
            <a:r>
              <a:rPr lang="en-US" sz="1800" dirty="0">
                <a:latin typeface="Constantia" pitchFamily="18" charset="0"/>
              </a:rPr>
              <a:t> Edition )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US" sz="1800" dirty="0"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>
                <a:latin typeface="Constantia" pitchFamily="18" charset="0"/>
              </a:rPr>
              <a:t>Traumatized teeth – Mitsuhiro </a:t>
            </a:r>
            <a:r>
              <a:rPr lang="en-US" sz="1800" dirty="0" err="1">
                <a:latin typeface="Constantia" pitchFamily="18" charset="0"/>
              </a:rPr>
              <a:t>Tsukiboshi</a:t>
            </a:r>
            <a:endParaRPr lang="en-US" sz="1800" dirty="0"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en-IN" sz="1800" dirty="0">
              <a:latin typeface="Constantia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N" sz="1800" dirty="0">
                <a:latin typeface="Constantia" pitchFamily="18" charset="0"/>
              </a:rPr>
              <a:t> </a:t>
            </a:r>
            <a:r>
              <a:rPr lang="en-US" sz="1800" dirty="0">
                <a:latin typeface="Constantia" pitchFamily="18" charset="0"/>
              </a:rPr>
              <a:t>Iej-36,453-463,2003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>
                <a:latin typeface="Constantia" pitchFamily="18" charset="0"/>
              </a:rPr>
              <a:t>Iej-38,843-848,2005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800" dirty="0" err="1">
                <a:latin typeface="Constantia" pitchFamily="18" charset="0"/>
              </a:rPr>
              <a:t>Oooe</a:t>
            </a:r>
            <a:r>
              <a:rPr lang="en-US" sz="1800" dirty="0">
                <a:latin typeface="Constantia" pitchFamily="18" charset="0"/>
              </a:rPr>
              <a:t>, vol.108, issue 1, </a:t>
            </a:r>
            <a:r>
              <a:rPr lang="en-IN" sz="1800" dirty="0">
                <a:latin typeface="Constantia" pitchFamily="18" charset="0"/>
              </a:rPr>
              <a:t> July 2009,  e46-e49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N" sz="1800" i="1" dirty="0">
                <a:latin typeface="Constantia" pitchFamily="18" charset="0"/>
              </a:rPr>
              <a:t>J Can Dent Assoc 2001; 67:391-7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IN" sz="1800" dirty="0">
                <a:latin typeface="Constantia" pitchFamily="18" charset="0"/>
              </a:rPr>
              <a:t>J Am Dent Assoc, 2000, Vol 131, No 1, 67-71  </a:t>
            </a:r>
            <a:endParaRPr lang="en-US" sz="1800" dirty="0">
              <a:latin typeface="Constantia" pitchFamily="18" charset="0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39</a:t>
            </a:fld>
            <a:endParaRPr lang="en-IN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714612" y="1785926"/>
            <a:ext cx="371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C00000"/>
                </a:solidFill>
                <a:latin typeface="Jokerman" pitchFamily="82" charset="0"/>
              </a:rPr>
              <a:t>THANK YOU</a:t>
            </a:r>
            <a:endParaRPr lang="en-IN" sz="4400" i="1" dirty="0">
              <a:solidFill>
                <a:srgbClr val="C00000"/>
              </a:solidFill>
              <a:latin typeface="Jokerman" pitchFamily="8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215106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n-IN" sz="2400" b="1" dirty="0"/>
              <a:t>Treatment Planning</a:t>
            </a:r>
          </a:p>
          <a:p>
            <a:r>
              <a:rPr lang="en-IN" sz="2400" b="1" dirty="0"/>
              <a:t>   Pre-treatment Emergencies</a:t>
            </a:r>
          </a:p>
          <a:p>
            <a:r>
              <a:rPr lang="en-IN" sz="2400" b="1" dirty="0"/>
              <a:t>   Inter-appointment Emergencies</a:t>
            </a:r>
          </a:p>
          <a:p>
            <a:r>
              <a:rPr lang="en-IN" sz="2400" b="1" dirty="0"/>
              <a:t>   Post-obturation Emergencies</a:t>
            </a:r>
          </a:p>
          <a:p>
            <a:pPr>
              <a:buNone/>
            </a:pPr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 Emergencies related to trauma </a:t>
            </a:r>
          </a:p>
          <a:p>
            <a:pPr>
              <a:buFont typeface="Courier New" pitchFamily="49" charset="0"/>
              <a:buChar char="o"/>
            </a:pPr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Avulsion</a:t>
            </a:r>
          </a:p>
          <a:p>
            <a:pPr>
              <a:buFont typeface="Courier New" pitchFamily="49" charset="0"/>
              <a:buChar char="o"/>
            </a:pPr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Sodium hypochlorite accident</a:t>
            </a:r>
            <a:endParaRPr lang="en-IN" sz="2400" b="1" dirty="0"/>
          </a:p>
          <a:p>
            <a:pPr>
              <a:buFont typeface="Courier New" pitchFamily="49" charset="0"/>
              <a:buChar char="o"/>
            </a:pPr>
            <a:endParaRPr lang="en-US" sz="2400" b="1" dirty="0"/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Conclusion</a:t>
            </a:r>
          </a:p>
          <a:p>
            <a:pPr>
              <a:buNone/>
            </a:pPr>
            <a:r>
              <a:rPr lang="en-US" sz="2400" b="1" dirty="0"/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en-US" sz="2400" b="1" dirty="0"/>
              <a:t>References</a:t>
            </a:r>
            <a:endParaRPr lang="en-IN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4</a:t>
            </a:fld>
            <a:endParaRPr lang="en-I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5001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INTRODUCTION</a:t>
            </a:r>
            <a:endParaRPr lang="en-IN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l="26154" t="2381" r="13846" b="14286"/>
          <a:stretch>
            <a:fillRect/>
          </a:stretch>
        </p:blipFill>
        <p:spPr bwMode="auto">
          <a:xfrm>
            <a:off x="3286116" y="2857496"/>
            <a:ext cx="278608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5</a:t>
            </a:fld>
            <a:endParaRPr lang="en-IN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3788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DEFINITION:</a:t>
            </a:r>
          </a:p>
          <a:p>
            <a:pPr>
              <a:buNone/>
            </a:pPr>
            <a:endParaRPr lang="en-IN" dirty="0"/>
          </a:p>
          <a:p>
            <a:pPr>
              <a:buFont typeface="Wingdings" pitchFamily="2" charset="2"/>
              <a:buChar char="Ø"/>
            </a:pPr>
            <a:r>
              <a:rPr lang="en-IN" i="1" dirty="0"/>
              <a:t>endodontic emergencies are usually associated with pain and/or swelling and require immediate diagnosis and treatment</a:t>
            </a:r>
          </a:p>
          <a:p>
            <a:pPr>
              <a:buFont typeface="Wingdings" pitchFamily="2" charset="2"/>
              <a:buChar char="Ø"/>
            </a:pPr>
            <a:endParaRPr lang="en-IN" dirty="0"/>
          </a:p>
          <a:p>
            <a:pPr>
              <a:buNone/>
            </a:pPr>
            <a:endParaRPr lang="en-IN" dirty="0"/>
          </a:p>
          <a:p>
            <a:pPr>
              <a:buFont typeface="Wingdings" pitchFamily="2" charset="2"/>
              <a:buChar char="Ø"/>
            </a:pPr>
            <a:r>
              <a:rPr lang="en-IN" dirty="0"/>
              <a:t> </a:t>
            </a:r>
            <a:r>
              <a:rPr lang="en-IN" dirty="0">
                <a:solidFill>
                  <a:schemeClr val="bg1">
                    <a:lumMod val="95000"/>
                    <a:lumOff val="5000"/>
                  </a:schemeClr>
                </a:solidFill>
              </a:rPr>
              <a:t>caused by </a:t>
            </a:r>
          </a:p>
          <a:p>
            <a:pPr>
              <a:buFont typeface="Arial" pitchFamily="34" charset="0"/>
              <a:buChar char="•"/>
            </a:pPr>
            <a:r>
              <a:rPr lang="en-IN" dirty="0"/>
              <a:t>pathoses in the pulp or periradicular tissues </a:t>
            </a:r>
          </a:p>
          <a:p>
            <a:pPr>
              <a:buFont typeface="Arial" pitchFamily="34" charset="0"/>
              <a:buChar char="•"/>
            </a:pPr>
            <a:r>
              <a:rPr lang="en-IN" dirty="0"/>
              <a:t>severe traumatic injuries - luxation, avulsion, or  fractures of the hard tissues.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6</a:t>
            </a:fld>
            <a:endParaRPr lang="en-I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PAIN PERCEPTION</a:t>
            </a:r>
            <a:endParaRPr lang="en-IN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0" y="1142984"/>
          <a:ext cx="6000760" cy="5500726"/>
        </p:xfrm>
        <a:graphic>
          <a:graphicData uri="http://schemas.openxmlformats.org/presentationml/2006/ole">
            <p:oleObj spid="_x0000_s1026" name="Photo Editor Photo" r:id="rId3" imgW="6668431" imgH="4780952" progId="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6286512" y="2357430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Chemical mediators</a:t>
            </a:r>
          </a:p>
          <a:p>
            <a:pPr>
              <a:defRPr/>
            </a:pPr>
            <a:r>
              <a:rPr lang="en-US" sz="2000" dirty="0"/>
              <a:t>Pressure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7</a:t>
            </a:fld>
            <a:endParaRPr lang="en-I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/>
          <a:lstStyle/>
          <a:p>
            <a:pPr>
              <a:buNone/>
            </a:pPr>
            <a:r>
              <a:rPr lang="en-IN" b="1" dirty="0">
                <a:solidFill>
                  <a:srgbClr val="C00000"/>
                </a:solidFill>
              </a:rPr>
              <a:t>CATEGORIES :</a:t>
            </a:r>
          </a:p>
          <a:p>
            <a:pPr>
              <a:buNone/>
            </a:pPr>
            <a:endParaRPr lang="en-IN" b="1" dirty="0"/>
          </a:p>
          <a:p>
            <a:pPr>
              <a:buFont typeface="Arial" pitchFamily="34" charset="0"/>
              <a:buChar char="•"/>
            </a:pPr>
            <a:r>
              <a:rPr lang="en-IN" sz="2400" b="1" dirty="0"/>
              <a:t>Pre-treatment </a:t>
            </a:r>
          </a:p>
          <a:p>
            <a:pPr>
              <a:buNone/>
            </a:pPr>
            <a:endParaRPr lang="en-IN" sz="2400" b="1" dirty="0"/>
          </a:p>
          <a:p>
            <a:pPr>
              <a:buFont typeface="Arial" pitchFamily="34" charset="0"/>
              <a:buChar char="•"/>
            </a:pPr>
            <a:r>
              <a:rPr lang="en-IN" sz="2400" b="1" dirty="0"/>
              <a:t> Inter-appointment </a:t>
            </a:r>
          </a:p>
          <a:p>
            <a:pPr>
              <a:buNone/>
            </a:pPr>
            <a:endParaRPr lang="en-IN" sz="2400" b="1" dirty="0"/>
          </a:p>
          <a:p>
            <a:pPr>
              <a:buFont typeface="Arial" pitchFamily="34" charset="0"/>
              <a:buChar char="•"/>
            </a:pPr>
            <a:r>
              <a:rPr lang="en-IN" sz="2400" b="1" dirty="0"/>
              <a:t>Post-obturation</a:t>
            </a:r>
          </a:p>
          <a:p>
            <a:pPr>
              <a:buNone/>
            </a:pPr>
            <a:endParaRPr lang="en-IN" sz="2400" b="1" dirty="0"/>
          </a:p>
          <a:p>
            <a:pPr>
              <a:buNone/>
            </a:pPr>
            <a:r>
              <a:rPr lang="en-IN" sz="2400" b="1" dirty="0"/>
              <a:t>  </a:t>
            </a:r>
            <a:r>
              <a:rPr lang="en-IN" b="1" i="1" dirty="0">
                <a:solidFill>
                  <a:schemeClr val="accent1">
                    <a:lumMod val="50000"/>
                  </a:schemeClr>
                </a:solidFill>
              </a:rPr>
              <a:t>THE CHALLENGE</a:t>
            </a:r>
            <a:endParaRPr lang="en-IN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928935"/>
            <a:ext cx="4071966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8</a:t>
            </a:fld>
            <a:endParaRPr lang="en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IN" b="1" dirty="0"/>
              <a:t>DIFFERENTIATION OF EMERGENCY</a:t>
            </a:r>
          </a:p>
          <a:p>
            <a:pPr>
              <a:buNone/>
            </a:pPr>
            <a:r>
              <a:rPr lang="en-IN" b="1" dirty="0"/>
              <a:t>AND URGENCY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A </a:t>
            </a:r>
            <a:r>
              <a:rPr lang="en-IN" i="1" dirty="0"/>
              <a:t>true emergency is a condition requiring an </a:t>
            </a:r>
            <a:r>
              <a:rPr lang="en-IN" dirty="0"/>
              <a:t>unscheduled office visit with diagnosis and treatment now !</a:t>
            </a:r>
          </a:p>
          <a:p>
            <a:pPr>
              <a:buFont typeface="Wingdings" pitchFamily="2" charset="2"/>
              <a:buChar char="Ø"/>
            </a:pPr>
            <a:endParaRPr lang="en-IN" b="1" dirty="0"/>
          </a:p>
          <a:p>
            <a:pPr>
              <a:buFont typeface="Wingdings" pitchFamily="2" charset="2"/>
              <a:buChar char="Ø"/>
            </a:pPr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B8537-3158-4CF0-937D-35E2FD8B7D24}" type="slidenum">
              <a:rPr lang="en-IN" smtClean="0"/>
              <a:pPr/>
              <a:t>9</a:t>
            </a:fld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1628</TotalTime>
  <Words>977</Words>
  <Application>Microsoft Office PowerPoint</Application>
  <PresentationFormat>On-screen Show (4:3)</PresentationFormat>
  <Paragraphs>263</Paragraphs>
  <Slides>39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Apex</vt:lpstr>
      <vt:lpstr>Photo Editor Photo</vt:lpstr>
      <vt:lpstr>Slide 1</vt:lpstr>
      <vt:lpstr>Specific learning Objectives </vt:lpstr>
      <vt:lpstr>Slide 3</vt:lpstr>
      <vt:lpstr>Slide 4</vt:lpstr>
      <vt:lpstr>INTRODUCTION</vt:lpstr>
      <vt:lpstr>Slide 6</vt:lpstr>
      <vt:lpstr>PAIN PERCEPTION</vt:lpstr>
      <vt:lpstr>Slide 8</vt:lpstr>
      <vt:lpstr>Slide 9</vt:lpstr>
      <vt:lpstr>Slide 10</vt:lpstr>
      <vt:lpstr>Slide 11</vt:lpstr>
      <vt:lpstr>Slide 12</vt:lpstr>
      <vt:lpstr>TREATMENT PLANNING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Apical extrusion of infected debris</vt:lpstr>
      <vt:lpstr>Changes in endodontic microbiota  </vt:lpstr>
      <vt:lpstr>Incomplete chemo-mechanical preparation</vt:lpstr>
      <vt:lpstr>Secondary intra-radicular infections</vt:lpstr>
      <vt:lpstr>Slide 32</vt:lpstr>
      <vt:lpstr>Increase of the oxidation-reduction potential</vt:lpstr>
      <vt:lpstr>Slide 34</vt:lpstr>
      <vt:lpstr> Teaching Materials  </vt:lpstr>
      <vt:lpstr>TAKE HOME MESSEGE/ FOR THE TOPIC COVERED (SUMMARY)  </vt:lpstr>
      <vt:lpstr>Question &amp; Answer Session</vt:lpstr>
      <vt:lpstr>REFERENCES  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Endodontic emergencies</dc:title>
  <dc:creator>sir</dc:creator>
  <cp:lastModifiedBy>test</cp:lastModifiedBy>
  <cp:revision>213</cp:revision>
  <dcterms:created xsi:type="dcterms:W3CDTF">2009-12-02T08:31:37Z</dcterms:created>
  <dcterms:modified xsi:type="dcterms:W3CDTF">2023-04-18T07:39:38Z</dcterms:modified>
</cp:coreProperties>
</file>